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10439400" cy="7559675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114"/>
    <a:srgbClr val="FBB40D"/>
    <a:srgbClr val="516704"/>
    <a:srgbClr val="221D46"/>
    <a:srgbClr val="8FA005"/>
    <a:srgbClr val="FBD205"/>
    <a:srgbClr val="303538"/>
    <a:srgbClr val="155E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63" autoAdjust="0"/>
    <p:restoredTop sz="94778"/>
  </p:normalViewPr>
  <p:slideViewPr>
    <p:cSldViewPr snapToGrid="0">
      <p:cViewPr>
        <p:scale>
          <a:sx n="100" d="100"/>
          <a:sy n="100" d="100"/>
        </p:scale>
        <p:origin x="-884" y="-1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n Harrison" userId="42d5b786-cbc5-4ab0-93c2-91d5b5247d79" providerId="ADAL" clId="{3505B905-BF68-4AD8-A365-6E9C87F85D3C}"/>
    <pc:docChg chg="custSel modSld">
      <pc:chgData name="Caron Harrison" userId="42d5b786-cbc5-4ab0-93c2-91d5b5247d79" providerId="ADAL" clId="{3505B905-BF68-4AD8-A365-6E9C87F85D3C}" dt="2025-05-21T11:21:52.436" v="3260" actId="20577"/>
      <pc:docMkLst>
        <pc:docMk/>
      </pc:docMkLst>
      <pc:sldChg chg="modSp mod">
        <pc:chgData name="Caron Harrison" userId="42d5b786-cbc5-4ab0-93c2-91d5b5247d79" providerId="ADAL" clId="{3505B905-BF68-4AD8-A365-6E9C87F85D3C}" dt="2025-05-21T11:12:55.733" v="2065" actId="20577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3505B905-BF68-4AD8-A365-6E9C87F85D3C}" dt="2025-05-21T11:21:52.436" v="3260" actId="20577"/>
        <pc:sldMkLst>
          <pc:docMk/>
          <pc:sldMk cId="2147056716" sldId="257"/>
        </pc:sldMkLst>
      </pc:sldChg>
      <pc:sldChg chg="modSp mod">
        <pc:chgData name="Caron Harrison" userId="42d5b786-cbc5-4ab0-93c2-91d5b5247d79" providerId="ADAL" clId="{3505B905-BF68-4AD8-A365-6E9C87F85D3C}" dt="2025-05-21T11:03:50.930" v="1116" actId="20577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99B87C76-FE60-4CBB-99EF-D4DCE7406359}"/>
    <pc:docChg chg="custSel modSld">
      <pc:chgData name="Caron Harrison" userId="42d5b786-cbc5-4ab0-93c2-91d5b5247d79" providerId="ADAL" clId="{99B87C76-FE60-4CBB-99EF-D4DCE7406359}" dt="2025-07-02T08:35:32.604" v="998" actId="20577"/>
      <pc:docMkLst>
        <pc:docMk/>
      </pc:docMkLst>
      <pc:sldChg chg="modSp mod">
        <pc:chgData name="Caron Harrison" userId="42d5b786-cbc5-4ab0-93c2-91d5b5247d79" providerId="ADAL" clId="{99B87C76-FE60-4CBB-99EF-D4DCE7406359}" dt="2025-07-02T08:34:56.694" v="936" actId="20577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99B87C76-FE60-4CBB-99EF-D4DCE7406359}" dt="2025-07-02T08:35:32.604" v="998" actId="20577"/>
        <pc:sldMkLst>
          <pc:docMk/>
          <pc:sldMk cId="2147056716" sldId="257"/>
        </pc:sldMkLst>
      </pc:sldChg>
      <pc:sldChg chg="modSp mod">
        <pc:chgData name="Caron Harrison" userId="42d5b786-cbc5-4ab0-93c2-91d5b5247d79" providerId="ADAL" clId="{99B87C76-FE60-4CBB-99EF-D4DCE7406359}" dt="2025-07-02T08:35:09.482" v="958" actId="20577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9A3B57F5-3E17-4EED-A4B8-33FA92AD5059}"/>
    <pc:docChg chg="undo custSel modSld">
      <pc:chgData name="Caron Harrison" userId="42d5b786-cbc5-4ab0-93c2-91d5b5247d79" providerId="ADAL" clId="{9A3B57F5-3E17-4EED-A4B8-33FA92AD5059}" dt="2025-04-02T07:32:40.799" v="4266" actId="20577"/>
      <pc:docMkLst>
        <pc:docMk/>
      </pc:docMkLst>
      <pc:sldChg chg="modSp mod">
        <pc:chgData name="Caron Harrison" userId="42d5b786-cbc5-4ab0-93c2-91d5b5247d79" providerId="ADAL" clId="{9A3B57F5-3E17-4EED-A4B8-33FA92AD5059}" dt="2025-04-02T07:21:11.291" v="2797" actId="20577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9A3B57F5-3E17-4EED-A4B8-33FA92AD5059}" dt="2025-04-02T07:32:40.799" v="4266" actId="20577"/>
        <pc:sldMkLst>
          <pc:docMk/>
          <pc:sldMk cId="2147056716" sldId="257"/>
        </pc:sldMkLst>
      </pc:sldChg>
      <pc:sldChg chg="modSp mod">
        <pc:chgData name="Caron Harrison" userId="42d5b786-cbc5-4ab0-93c2-91d5b5247d79" providerId="ADAL" clId="{9A3B57F5-3E17-4EED-A4B8-33FA92AD5059}" dt="2025-04-02T07:11:48.433" v="1508" actId="20577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C063B844-4870-4AE8-996D-FBD6FE90AECC}"/>
    <pc:docChg chg="modSld">
      <pc:chgData name="Caron Harrison" userId="42d5b786-cbc5-4ab0-93c2-91d5b5247d79" providerId="ADAL" clId="{C063B844-4870-4AE8-996D-FBD6FE90AECC}" dt="2025-11-14T13:41:43.134" v="4710" actId="20577"/>
      <pc:docMkLst>
        <pc:docMk/>
      </pc:docMkLst>
      <pc:sldChg chg="modSp mod">
        <pc:chgData name="Caron Harrison" userId="42d5b786-cbc5-4ab0-93c2-91d5b5247d79" providerId="ADAL" clId="{C063B844-4870-4AE8-996D-FBD6FE90AECC}" dt="2025-11-14T13:33:34.275" v="3157" actId="20577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C063B844-4870-4AE8-996D-FBD6FE90AECC}" dt="2025-11-14T13:41:43.134" v="4710" actId="20577"/>
        <pc:sldMkLst>
          <pc:docMk/>
          <pc:sldMk cId="2147056716" sldId="257"/>
        </pc:sldMkLst>
      </pc:sldChg>
      <pc:sldChg chg="modSp mod">
        <pc:chgData name="Caron Harrison" userId="42d5b786-cbc5-4ab0-93c2-91d5b5247d79" providerId="ADAL" clId="{C063B844-4870-4AE8-996D-FBD6FE90AECC}" dt="2025-11-14T13:23:45.953" v="1406" actId="20577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7C86A50E-1DB0-4EEA-95EC-96D5F2FC2169}"/>
    <pc:docChg chg="undo custSel addSld modSld sldOrd">
      <pc:chgData name="Caron Harrison" userId="42d5b786-cbc5-4ab0-93c2-91d5b5247d79" providerId="ADAL" clId="{7C86A50E-1DB0-4EEA-95EC-96D5F2FC2169}" dt="2024-06-03T10:05:27.435" v="2863" actId="14100"/>
      <pc:docMkLst>
        <pc:docMk/>
      </pc:docMkLst>
      <pc:sldChg chg="modSp mod">
        <pc:chgData name="Caron Harrison" userId="42d5b786-cbc5-4ab0-93c2-91d5b5247d79" providerId="ADAL" clId="{7C86A50E-1DB0-4EEA-95EC-96D5F2FC2169}" dt="2024-06-03T09:42:28.681" v="1814" actId="255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7C86A50E-1DB0-4EEA-95EC-96D5F2FC2169}" dt="2024-06-03T10:05:27.435" v="2863" actId="14100"/>
        <pc:sldMkLst>
          <pc:docMk/>
          <pc:sldMk cId="2147056716" sldId="257"/>
        </pc:sldMkLst>
      </pc:sldChg>
      <pc:sldChg chg="modSp add mod ord">
        <pc:chgData name="Caron Harrison" userId="42d5b786-cbc5-4ab0-93c2-91d5b5247d79" providerId="ADAL" clId="{7C86A50E-1DB0-4EEA-95EC-96D5F2FC2169}" dt="2024-06-03T09:42:07.279" v="1813" actId="255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27C21137-CAC8-44C3-85EA-6CA0BC6ECB4A}"/>
    <pc:docChg chg="custSel modSld">
      <pc:chgData name="Caron Harrison" userId="42d5b786-cbc5-4ab0-93c2-91d5b5247d79" providerId="ADAL" clId="{27C21137-CAC8-44C3-85EA-6CA0BC6ECB4A}" dt="2025-09-29T11:04:35.150" v="239" actId="20577"/>
      <pc:docMkLst>
        <pc:docMk/>
      </pc:docMkLst>
      <pc:sldChg chg="modSp mod">
        <pc:chgData name="Caron Harrison" userId="42d5b786-cbc5-4ab0-93c2-91d5b5247d79" providerId="ADAL" clId="{27C21137-CAC8-44C3-85EA-6CA0BC6ECB4A}" dt="2025-09-29T11:04:35.150" v="239" actId="20577"/>
        <pc:sldMkLst>
          <pc:docMk/>
          <pc:sldMk cId="2867629736" sldId="256"/>
        </pc:sldMkLst>
      </pc:sldChg>
      <pc:sldChg chg="modSp mod">
        <pc:chgData name="Caron Harrison" userId="42d5b786-cbc5-4ab0-93c2-91d5b5247d79" providerId="ADAL" clId="{27C21137-CAC8-44C3-85EA-6CA0BC6ECB4A}" dt="2025-09-29T11:01:58.369" v="10" actId="20577"/>
        <pc:sldMkLst>
          <pc:docMk/>
          <pc:sldMk cId="2053085126" sldId="258"/>
        </pc:sldMkLst>
      </pc:sldChg>
    </pc:docChg>
  </pc:docChgLst>
  <pc:docChgLst>
    <pc:chgData name="Caron Harrison" userId="42d5b786-cbc5-4ab0-93c2-91d5b5247d79" providerId="ADAL" clId="{F391B515-CF5E-440E-8DE5-9EF763631D0B}"/>
    <pc:docChg chg="custSel modSld">
      <pc:chgData name="Caron Harrison" userId="42d5b786-cbc5-4ab0-93c2-91d5b5247d79" providerId="ADAL" clId="{F391B515-CF5E-440E-8DE5-9EF763631D0B}" dt="2026-03-13T11:20:36.313" v="4629" actId="20577"/>
      <pc:docMkLst>
        <pc:docMk/>
      </pc:docMkLst>
      <pc:sldChg chg="modSp mod">
        <pc:chgData name="Caron Harrison" userId="42d5b786-cbc5-4ab0-93c2-91d5b5247d79" providerId="ADAL" clId="{F391B515-CF5E-440E-8DE5-9EF763631D0B}" dt="2026-03-13T11:11:10.266" v="3107" actId="20577"/>
        <pc:sldMkLst>
          <pc:docMk/>
          <pc:sldMk cId="2867629736" sldId="256"/>
        </pc:sldMkLst>
        <pc:graphicFrameChg chg="modGraphic">
          <ac:chgData name="Caron Harrison" userId="42d5b786-cbc5-4ab0-93c2-91d5b5247d79" providerId="ADAL" clId="{F391B515-CF5E-440E-8DE5-9EF763631D0B}" dt="2026-03-13T11:11:10.266" v="3107" actId="20577"/>
          <ac:graphicFrameMkLst>
            <pc:docMk/>
            <pc:sldMk cId="2867629736" sldId="256"/>
            <ac:graphicFrameMk id="7" creationId="{07717750-43DA-03DA-7B21-6C39B7EA3D6A}"/>
          </ac:graphicFrameMkLst>
        </pc:graphicFrameChg>
      </pc:sldChg>
      <pc:sldChg chg="modSp mod">
        <pc:chgData name="Caron Harrison" userId="42d5b786-cbc5-4ab0-93c2-91d5b5247d79" providerId="ADAL" clId="{F391B515-CF5E-440E-8DE5-9EF763631D0B}" dt="2026-03-13T11:20:36.313" v="4629" actId="20577"/>
        <pc:sldMkLst>
          <pc:docMk/>
          <pc:sldMk cId="2147056716" sldId="257"/>
        </pc:sldMkLst>
        <pc:graphicFrameChg chg="modGraphic">
          <ac:chgData name="Caron Harrison" userId="42d5b786-cbc5-4ab0-93c2-91d5b5247d79" providerId="ADAL" clId="{F391B515-CF5E-440E-8DE5-9EF763631D0B}" dt="2026-03-13T11:20:36.313" v="4629" actId="20577"/>
          <ac:graphicFrameMkLst>
            <pc:docMk/>
            <pc:sldMk cId="2147056716" sldId="257"/>
            <ac:graphicFrameMk id="3" creationId="{56E5DA11-B4BB-F134-0A84-406D455C7095}"/>
          </ac:graphicFrameMkLst>
        </pc:graphicFrameChg>
      </pc:sldChg>
      <pc:sldChg chg="modSp mod">
        <pc:chgData name="Caron Harrison" userId="42d5b786-cbc5-4ab0-93c2-91d5b5247d79" providerId="ADAL" clId="{F391B515-CF5E-440E-8DE5-9EF763631D0B}" dt="2026-03-13T11:02:07.367" v="1736" actId="20577"/>
        <pc:sldMkLst>
          <pc:docMk/>
          <pc:sldMk cId="2053085126" sldId="258"/>
        </pc:sldMkLst>
        <pc:graphicFrameChg chg="modGraphic">
          <ac:chgData name="Caron Harrison" userId="42d5b786-cbc5-4ab0-93c2-91d5b5247d79" providerId="ADAL" clId="{F391B515-CF5E-440E-8DE5-9EF763631D0B}" dt="2026-03-13T11:02:07.367" v="1736" actId="20577"/>
          <ac:graphicFrameMkLst>
            <pc:docMk/>
            <pc:sldMk cId="2053085126" sldId="258"/>
            <ac:graphicFrameMk id="3" creationId="{56E5DA11-B4BB-F134-0A84-406D455C709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2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8612FE-6677-7FC3-44B1-4A17A2709CA3}"/>
              </a:ext>
            </a:extLst>
          </p:cNvPr>
          <p:cNvSpPr/>
          <p:nvPr userDrawn="1"/>
        </p:nvSpPr>
        <p:spPr>
          <a:xfrm>
            <a:off x="0" y="-58010"/>
            <a:ext cx="10439400" cy="1365892"/>
          </a:xfrm>
          <a:prstGeom prst="rect">
            <a:avLst/>
          </a:prstGeom>
          <a:solidFill>
            <a:srgbClr val="221D4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1D46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5056008-53F7-B3CB-D5F0-2D9A9D6BD4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14173" y="1625944"/>
            <a:ext cx="1031287" cy="8999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1D9FAD-BC2D-A872-517C-AE09733907F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42592" y="2870181"/>
            <a:ext cx="974449" cy="1180689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2E7FEB08-DF8B-6C0D-6E3A-47A5196F3F0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81624" y="5468820"/>
            <a:ext cx="896385" cy="438656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E9B7D572-A8B2-9877-E048-B4BE2D429E8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81624" y="6251757"/>
            <a:ext cx="896385" cy="1028638"/>
          </a:xfrm>
          <a:prstGeom prst="rect">
            <a:avLst/>
          </a:prstGeom>
        </p:spPr>
      </p:pic>
      <p:pic>
        <p:nvPicPr>
          <p:cNvPr id="4" name="Picture 3" descr="A cartoon sandwich with a fork&#10;&#10;Description automatically generated">
            <a:extLst>
              <a:ext uri="{FF2B5EF4-FFF2-40B4-BE49-F238E27FC236}">
                <a16:creationId xmlns:a16="http://schemas.microsoft.com/office/drawing/2014/main" id="{2FF57B4B-9574-08DA-2993-3449A4B26E9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242545" y="4395153"/>
            <a:ext cx="935464" cy="72938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6A183851-1EFE-FA36-52A4-890C1BCAB8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 r="78568"/>
          <a:stretch/>
        </p:blipFill>
        <p:spPr>
          <a:xfrm>
            <a:off x="9341864" y="106955"/>
            <a:ext cx="809301" cy="1035963"/>
          </a:xfrm>
          <a:prstGeom prst="rect">
            <a:avLst/>
          </a:prstGeom>
        </p:spPr>
      </p:pic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D89B202-7A9C-ACC4-2168-A12A763B40E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352839" y="240615"/>
            <a:ext cx="1661929" cy="76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2F3EC-0C9B-A4D6-374A-F5EA174B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E5DA11-B4BB-F134-0A84-406D455C7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407332"/>
              </p:ext>
            </p:extLst>
          </p:nvPr>
        </p:nvGraphicFramePr>
        <p:xfrm>
          <a:off x="210341" y="1514475"/>
          <a:ext cx="8562180" cy="61807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7030">
                  <a:extLst>
                    <a:ext uri="{9D8B030D-6E8A-4147-A177-3AD203B41FA5}">
                      <a16:colId xmlns:a16="http://schemas.microsoft.com/office/drawing/2014/main" val="1517952009"/>
                    </a:ext>
                  </a:extLst>
                </a:gridCol>
                <a:gridCol w="1427030">
                  <a:extLst>
                    <a:ext uri="{9D8B030D-6E8A-4147-A177-3AD203B41FA5}">
                      <a16:colId xmlns:a16="http://schemas.microsoft.com/office/drawing/2014/main" val="760439998"/>
                    </a:ext>
                  </a:extLst>
                </a:gridCol>
                <a:gridCol w="1427030">
                  <a:extLst>
                    <a:ext uri="{9D8B030D-6E8A-4147-A177-3AD203B41FA5}">
                      <a16:colId xmlns:a16="http://schemas.microsoft.com/office/drawing/2014/main" val="4263763152"/>
                    </a:ext>
                  </a:extLst>
                </a:gridCol>
                <a:gridCol w="1427030">
                  <a:extLst>
                    <a:ext uri="{9D8B030D-6E8A-4147-A177-3AD203B41FA5}">
                      <a16:colId xmlns:a16="http://schemas.microsoft.com/office/drawing/2014/main" val="1421264671"/>
                    </a:ext>
                  </a:extLst>
                </a:gridCol>
                <a:gridCol w="1427030">
                  <a:extLst>
                    <a:ext uri="{9D8B030D-6E8A-4147-A177-3AD203B41FA5}">
                      <a16:colId xmlns:a16="http://schemas.microsoft.com/office/drawing/2014/main" val="3930756911"/>
                    </a:ext>
                  </a:extLst>
                </a:gridCol>
                <a:gridCol w="1427030">
                  <a:extLst>
                    <a:ext uri="{9D8B030D-6E8A-4147-A177-3AD203B41FA5}">
                      <a16:colId xmlns:a16="http://schemas.microsoft.com/office/drawing/2014/main" val="155986002"/>
                    </a:ext>
                  </a:extLst>
                </a:gridCol>
              </a:tblGrid>
              <a:tr h="730442">
                <a:tc>
                  <a:txBody>
                    <a:bodyPr/>
                    <a:lstStyle/>
                    <a:p>
                      <a:pPr algn="l"/>
                      <a:r>
                        <a:rPr lang="en-US" sz="2000" b="1" u="none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Week 1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BB40D"/>
                          </a:solidFill>
                          <a:latin typeface="Modern Love Caps" pitchFamily="82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8595076"/>
                  </a:ext>
                </a:extLst>
              </a:tr>
              <a:tr h="646533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Soup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or Tomato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Oregano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Winter Vegetable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Mexican Tomato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Cheesy Broccoli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2883304"/>
                  </a:ext>
                </a:extLst>
              </a:tr>
              <a:tr h="749075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Main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Penne Pasta / Spaghetti Pasta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Beef Bolognaise Sauce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Sauce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Basil Sauce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 / Broccoli / Sweetcorn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Pork Sausage             Yorkshire Pudding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Buttered New Potato              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Medley of Vegetables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Garden Peas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Chicken Leek &amp; Sweetcorn Pie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Mashed Potatoes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Broccoli Florets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Roasted Pepper Pesto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Pork Loin  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Sage &amp; Onion Stuffing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Gravy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Potatoes                               </a:t>
                      </a:r>
                    </a:p>
                    <a:p>
                      <a:pPr algn="ctr"/>
                      <a:r>
                        <a:rPr lang="en-US" sz="900" b="0" i="0" dirty="0" err="1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Saute</a:t>
                      </a: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Leeks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Savoy Cabbage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Loaded Chicken Nachos with Mexican Rice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Mini Battered Cod Fillet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Lemon Wedge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Chips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Peas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7065887"/>
                  </a:ext>
                </a:extLst>
              </a:tr>
              <a:tr h="730442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Vegetarian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Tomato Quiche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 Chilli Quorn &amp; Vegetable Stir Fry with Noodles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Mediterranean Vegetable Flatbread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Vegan Dippers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BBQ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126302"/>
                  </a:ext>
                </a:extLst>
              </a:tr>
              <a:tr h="730442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Baked Potato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     Grated Cheddar Cheese     Baked Beans             Tuna Mayonnaise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Cheddar Cheese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10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10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endParaRPr lang="en-US" sz="10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3287742"/>
                  </a:ext>
                </a:extLst>
              </a:tr>
              <a:tr h="730442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Composite Salads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Mexican Bean &amp; Sweetcorn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Nicoise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Greek Feta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&amp; Sweetcorn Pasta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Pomegranate </a:t>
                      </a:r>
                      <a:r>
                        <a:rPr lang="en-US" sz="1000" b="0" i="0" dirty="0" err="1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Jewelled</a:t>
                      </a:r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Cous </a:t>
                      </a:r>
                      <a:r>
                        <a:rPr lang="en-US" sz="1000" b="0" i="0" dirty="0" err="1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</a:t>
                      </a:r>
                      <a:endParaRPr lang="en-US" sz="10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4109419"/>
                  </a:ext>
                </a:extLst>
              </a:tr>
              <a:tr h="881265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Dessert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Cherry Flapjack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Angel Delight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Jam Sponge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Mandarin Trifle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Chocolate Banana Fudge Cake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Jelly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Iced Vanilla Sponge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Biscuits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Chocolate Beetroot Brownie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Ice Cream Tub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84256"/>
                  </a:ext>
                </a:extLst>
              </a:tr>
              <a:tr h="646533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Salad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Arial Narrow" panose="020B0604020202020204" pitchFamily="34" charset="0"/>
                          <a:cs typeface="Calibri Light" panose="020F0302020204030204" pitchFamily="34" charset="0"/>
                        </a:rPr>
                        <a:t>Mixed Leaves, Cucumber, Tomato, Grated Carrot, Sweetcorn, Beetroot, Sliced Peppers, Rainbow Coleslaw, Chefs Daily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496345"/>
                  </a:ext>
                </a:extLst>
              </a:tr>
            </a:tbl>
          </a:graphicData>
        </a:graphic>
      </p:graphicFrame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8B1BF92-E821-5048-9BCE-978737B81F01}"/>
              </a:ext>
            </a:extLst>
          </p:cNvPr>
          <p:cNvSpPr txBox="1">
            <a:spLocks/>
          </p:cNvSpPr>
          <p:nvPr/>
        </p:nvSpPr>
        <p:spPr>
          <a:xfrm>
            <a:off x="0" y="193674"/>
            <a:ext cx="5829300" cy="10715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3086" kern="1200">
                <a:solidFill>
                  <a:schemeClr val="tx1"/>
                </a:solidFill>
                <a:latin typeface="Rastanty Cortez" panose="02000506000000020003" pitchFamily="2" charset="77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6000" b="1" dirty="0">
                <a:solidFill>
                  <a:schemeClr val="bg1"/>
                </a:solidFill>
                <a:latin typeface="Modern Love Caps" pitchFamily="82" charset="0"/>
                <a:cs typeface="Modern Love Grunge" panose="020F0502020204030204" pitchFamily="34" charset="0"/>
              </a:rPr>
              <a:t>Prep School Menu</a:t>
            </a:r>
          </a:p>
        </p:txBody>
      </p:sp>
    </p:spTree>
    <p:extLst>
      <p:ext uri="{BB962C8B-B14F-4D97-AF65-F5344CB8AC3E}">
        <p14:creationId xmlns:p14="http://schemas.microsoft.com/office/powerpoint/2010/main" val="205308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7717750-43DA-03DA-7B21-6C39B7EA3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328667"/>
              </p:ext>
            </p:extLst>
          </p:nvPr>
        </p:nvGraphicFramePr>
        <p:xfrm>
          <a:off x="210340" y="1438507"/>
          <a:ext cx="8927310" cy="6049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820">
                  <a:extLst>
                    <a:ext uri="{9D8B030D-6E8A-4147-A177-3AD203B41FA5}">
                      <a16:colId xmlns:a16="http://schemas.microsoft.com/office/drawing/2014/main" val="1517952009"/>
                    </a:ext>
                  </a:extLst>
                </a:gridCol>
                <a:gridCol w="1481950">
                  <a:extLst>
                    <a:ext uri="{9D8B030D-6E8A-4147-A177-3AD203B41FA5}">
                      <a16:colId xmlns:a16="http://schemas.microsoft.com/office/drawing/2014/main" val="760439998"/>
                    </a:ext>
                  </a:extLst>
                </a:gridCol>
                <a:gridCol w="1487885">
                  <a:extLst>
                    <a:ext uri="{9D8B030D-6E8A-4147-A177-3AD203B41FA5}">
                      <a16:colId xmlns:a16="http://schemas.microsoft.com/office/drawing/2014/main" val="4263763152"/>
                    </a:ext>
                  </a:extLst>
                </a:gridCol>
                <a:gridCol w="1487885">
                  <a:extLst>
                    <a:ext uri="{9D8B030D-6E8A-4147-A177-3AD203B41FA5}">
                      <a16:colId xmlns:a16="http://schemas.microsoft.com/office/drawing/2014/main" val="1421264671"/>
                    </a:ext>
                  </a:extLst>
                </a:gridCol>
                <a:gridCol w="1487885">
                  <a:extLst>
                    <a:ext uri="{9D8B030D-6E8A-4147-A177-3AD203B41FA5}">
                      <a16:colId xmlns:a16="http://schemas.microsoft.com/office/drawing/2014/main" val="3930756911"/>
                    </a:ext>
                  </a:extLst>
                </a:gridCol>
                <a:gridCol w="1487885">
                  <a:extLst>
                    <a:ext uri="{9D8B030D-6E8A-4147-A177-3AD203B41FA5}">
                      <a16:colId xmlns:a16="http://schemas.microsoft.com/office/drawing/2014/main" val="155986002"/>
                    </a:ext>
                  </a:extLst>
                </a:gridCol>
              </a:tblGrid>
              <a:tr h="679824">
                <a:tc>
                  <a:txBody>
                    <a:bodyPr/>
                    <a:lstStyle/>
                    <a:p>
                      <a:pPr algn="l"/>
                      <a:r>
                        <a:rPr lang="en-US" sz="2000" b="1" u="none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Week 2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BB40D"/>
                          </a:solidFill>
                          <a:latin typeface="Modern Love Caps" pitchFamily="82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8595076"/>
                  </a:ext>
                </a:extLst>
              </a:tr>
              <a:tr h="601729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Soup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or Tomato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Cream of Mushroom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Fresh Basil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Tuscan Bean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Cream of Vegetable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2883304"/>
                  </a:ext>
                </a:extLst>
              </a:tr>
              <a:tr h="1100313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Main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Beef Chilli Con Carne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Cheddar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Cucumber / Pepper / Carrot Sticks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Katsu Chicken Curry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 / 50 Steamed Rice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Stir Fried Greens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Sweetcorn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Minced Beef </a:t>
                      </a:r>
                      <a:r>
                        <a:rPr lang="en-US" sz="900" b="0" i="0" dirty="0" err="1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</a:t>
                      </a:r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Stir Fried Vegetables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Garden Peas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Turkey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Yorkshire Pudding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Gravy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Mashed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Parsnips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Savoy Cabbage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Cod Fillet Fish Fingers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Mini Battered Cod Fillet / Lemon Wedge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Chips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Garden Peas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7065887"/>
                  </a:ext>
                </a:extLst>
              </a:tr>
              <a:tr h="679824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Vegetarian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 / 50 Penne Pasta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Fresh Basil Sauce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                  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Mini Vegetable Spring Rolls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 Chilli Noodles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Quorn Sausage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Yorkshire Pudding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Gravy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Tomato Pizza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126302"/>
                  </a:ext>
                </a:extLst>
              </a:tr>
              <a:tr h="690582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Baked Potato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Grated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3287742"/>
                  </a:ext>
                </a:extLst>
              </a:tr>
              <a:tr h="648903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Composite Salads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Tuna &amp; Sweetcorn Pasta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Caribbean Salad with Honey &amp; Lime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Asian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Mediterranean Chickpea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Persian Beetroot &amp; Pomegranate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4109419"/>
                  </a:ext>
                </a:extLst>
              </a:tr>
              <a:tr h="994438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Dessert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White Chocolate &amp; Blueberry Muffin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Mandarin Jelly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Fruity Flapjack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Angel Delight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Chocolate Sponge Cake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Mango Fool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Raspberry &amp; White Chocolate Cookie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Jelly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Jam Doughnut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Ice Cream Tub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84256"/>
                  </a:ext>
                </a:extLst>
              </a:tr>
              <a:tr h="601729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Salad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Mixed Leaves, Cucumber, Tomato, Grated Carrot, Sweetcorn, Beetroot, Sliced Peppers, Rainbow Coleslaw, Chefs Daily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496345"/>
                  </a:ext>
                </a:extLst>
              </a:tr>
            </a:tbl>
          </a:graphicData>
        </a:graphic>
      </p:graphicFrame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3A87B17-6884-BA33-B140-8893BF74F564}"/>
              </a:ext>
            </a:extLst>
          </p:cNvPr>
          <p:cNvSpPr txBox="1">
            <a:spLocks/>
          </p:cNvSpPr>
          <p:nvPr/>
        </p:nvSpPr>
        <p:spPr>
          <a:xfrm>
            <a:off x="162107" y="228600"/>
            <a:ext cx="5829300" cy="104298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3086" kern="1200">
                <a:solidFill>
                  <a:schemeClr val="tx1"/>
                </a:solidFill>
                <a:latin typeface="Rastanty Cortez" panose="02000506000000020003" pitchFamily="2" charset="77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6000" b="1" dirty="0">
                <a:solidFill>
                  <a:schemeClr val="bg1"/>
                </a:solidFill>
                <a:latin typeface="Modern Love Caps" pitchFamily="82" charset="0"/>
                <a:cs typeface="Modern Love Grunge" panose="020F0502020204030204" pitchFamily="34" charset="0"/>
              </a:rPr>
              <a:t>Prep School Menu</a:t>
            </a:r>
          </a:p>
        </p:txBody>
      </p:sp>
    </p:spTree>
    <p:extLst>
      <p:ext uri="{BB962C8B-B14F-4D97-AF65-F5344CB8AC3E}">
        <p14:creationId xmlns:p14="http://schemas.microsoft.com/office/powerpoint/2010/main" val="286762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2F3EC-0C9B-A4D6-374A-F5EA174B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E5DA11-B4BB-F134-0A84-406D455C7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56760"/>
              </p:ext>
            </p:extLst>
          </p:nvPr>
        </p:nvGraphicFramePr>
        <p:xfrm>
          <a:off x="210340" y="1393902"/>
          <a:ext cx="8955960" cy="6257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2660">
                  <a:extLst>
                    <a:ext uri="{9D8B030D-6E8A-4147-A177-3AD203B41FA5}">
                      <a16:colId xmlns:a16="http://schemas.microsoft.com/office/drawing/2014/main" val="1517952009"/>
                    </a:ext>
                  </a:extLst>
                </a:gridCol>
                <a:gridCol w="1492660">
                  <a:extLst>
                    <a:ext uri="{9D8B030D-6E8A-4147-A177-3AD203B41FA5}">
                      <a16:colId xmlns:a16="http://schemas.microsoft.com/office/drawing/2014/main" val="760439998"/>
                    </a:ext>
                  </a:extLst>
                </a:gridCol>
                <a:gridCol w="1492660">
                  <a:extLst>
                    <a:ext uri="{9D8B030D-6E8A-4147-A177-3AD203B41FA5}">
                      <a16:colId xmlns:a16="http://schemas.microsoft.com/office/drawing/2014/main" val="4263763152"/>
                    </a:ext>
                  </a:extLst>
                </a:gridCol>
                <a:gridCol w="1492660">
                  <a:extLst>
                    <a:ext uri="{9D8B030D-6E8A-4147-A177-3AD203B41FA5}">
                      <a16:colId xmlns:a16="http://schemas.microsoft.com/office/drawing/2014/main" val="1421264671"/>
                    </a:ext>
                  </a:extLst>
                </a:gridCol>
                <a:gridCol w="1492660">
                  <a:extLst>
                    <a:ext uri="{9D8B030D-6E8A-4147-A177-3AD203B41FA5}">
                      <a16:colId xmlns:a16="http://schemas.microsoft.com/office/drawing/2014/main" val="3930756911"/>
                    </a:ext>
                  </a:extLst>
                </a:gridCol>
                <a:gridCol w="1492660">
                  <a:extLst>
                    <a:ext uri="{9D8B030D-6E8A-4147-A177-3AD203B41FA5}">
                      <a16:colId xmlns:a16="http://schemas.microsoft.com/office/drawing/2014/main" val="155986002"/>
                    </a:ext>
                  </a:extLst>
                </a:gridCol>
              </a:tblGrid>
              <a:tr h="662270">
                <a:tc>
                  <a:txBody>
                    <a:bodyPr/>
                    <a:lstStyle/>
                    <a:p>
                      <a:pPr algn="l"/>
                      <a:r>
                        <a:rPr lang="en-US" sz="2000" b="1" u="none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Week 3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Monday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Tuesday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BB40D"/>
                          </a:solidFill>
                          <a:latin typeface="Modern Love Caps" pitchFamily="82" charset="0"/>
                        </a:rPr>
                        <a:t>Wednesday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8FA005"/>
                          </a:solidFill>
                          <a:latin typeface="Modern Love Caps" pitchFamily="82" charset="0"/>
                        </a:rPr>
                        <a:t>Thursday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516704"/>
                          </a:solidFill>
                          <a:latin typeface="Modern Love Caps" pitchFamily="82" charset="0"/>
                        </a:rPr>
                        <a:t>Friday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8595076"/>
                  </a:ext>
                </a:extLst>
              </a:tr>
              <a:tr h="514868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Soup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Chicken or Tomato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Curried Parsnip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Vegetable Minestrone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Fresh Basil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Sweetcorn Chowder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2883304"/>
                  </a:ext>
                </a:extLst>
              </a:tr>
              <a:tr h="759688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Main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Sandwiches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Ham / Cheese / Tuna Mayonnaise / Egg Mayonnaise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Potato Wedges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Cucumber / Pepper / Carrot Sticks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BBQ Pork &amp; Vegetable Bao Bun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Jacket Wedges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Stir Fried Asian Greens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Sweetcorn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Chicken Korma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Lemon &amp; Herb Rice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Mini Naan Bread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Broccoli Florets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Garden peas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Beef Stew &amp; Dumplings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   Mashed Potato             Roast Parsnips                Sliced Green Beans                            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Chicken Nuggets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BBQ Sauce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Mini Battered Cod Fillet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Chips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Garden Peas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7065887"/>
                  </a:ext>
                </a:extLst>
              </a:tr>
              <a:tr h="662270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Vegetarian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Italian Bean Ragu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50 / 50 Pasta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Quorn &amp; Vegetable Korma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Lemon &amp; Herb Rice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Mini Naan Bread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Macaroni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Vegetable Pizza Baguette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126302"/>
                  </a:ext>
                </a:extLst>
              </a:tr>
              <a:tr h="759688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Baked Potato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>
                        <a:solidFill>
                          <a:srgbClr val="303538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Grated Cheddar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Grated Cheddar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Grated Cheddar Cheese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Potato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Tuna Mayonnaise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Baked Beans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3287742"/>
                  </a:ext>
                </a:extLst>
              </a:tr>
              <a:tr h="759688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Composite Salads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Indian Carrot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Pesto Pasta Salad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Watermelon &amp; Feta with Olives Salad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Tuna &amp; Sweetcorn Pasta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</a:t>
                      </a:r>
                    </a:p>
                    <a:p>
                      <a:pPr algn="ctr"/>
                      <a:r>
                        <a:rPr lang="en-US" sz="900" b="0" i="0" dirty="0" err="1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Courgette</a:t>
                      </a:r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Lemon &amp; Pomegranate Salad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4109419"/>
                  </a:ext>
                </a:extLst>
              </a:tr>
              <a:tr h="1261082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Dessert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Strawberry Mess Sponge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Biscuits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Sticky Toffee Banana Muffin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Mandarin Trifle Pot  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Apple Crumble &amp; Custard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Angel Delight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Victoria Muffin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Eton Mess Pot                   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  <a:p>
                      <a:pPr algn="ctr"/>
                      <a:endParaRPr lang="en-US" sz="900" b="0" i="0" dirty="0">
                        <a:solidFill>
                          <a:srgbClr val="303538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Banoffee Pie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Raspberry Flapjack                      Fresh Fruit Salad Pot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Whole Fruit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Muller Yoghurt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rgbClr val="303538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84256"/>
                  </a:ext>
                </a:extLst>
              </a:tr>
              <a:tr h="586194"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dirty="0">
                          <a:solidFill>
                            <a:srgbClr val="DF2114"/>
                          </a:solidFill>
                          <a:latin typeface="Modern Love Caps" pitchFamily="82" charset="0"/>
                        </a:rPr>
                        <a:t>Salad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rgbClr val="303538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Mixed Leaves, Cucumber, Tomato, Grated Carrot, Sweetcorn, Beetroot, Sliced Peppers, Rainbow Coleslaw, Chefs Daily Salads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FA00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496345"/>
                  </a:ext>
                </a:extLst>
              </a:tr>
            </a:tbl>
          </a:graphicData>
        </a:graphic>
      </p:graphicFrame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8B1BF92-E821-5048-9BCE-978737B81F01}"/>
              </a:ext>
            </a:extLst>
          </p:cNvPr>
          <p:cNvSpPr txBox="1">
            <a:spLocks/>
          </p:cNvSpPr>
          <p:nvPr/>
        </p:nvSpPr>
        <p:spPr>
          <a:xfrm>
            <a:off x="162107" y="200024"/>
            <a:ext cx="5829300" cy="10715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3086" kern="1200">
                <a:solidFill>
                  <a:schemeClr val="tx1"/>
                </a:solidFill>
                <a:latin typeface="Rastanty Cortez" panose="02000506000000020003" pitchFamily="2" charset="77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6000" b="1" dirty="0">
                <a:solidFill>
                  <a:schemeClr val="bg1"/>
                </a:solidFill>
                <a:latin typeface="Modern Love Caps" pitchFamily="82" charset="0"/>
                <a:cs typeface="Modern Love Grunge" panose="020F0502020204030204" pitchFamily="34" charset="0"/>
              </a:rPr>
              <a:t>Prep School Menu</a:t>
            </a:r>
          </a:p>
        </p:txBody>
      </p:sp>
    </p:spTree>
    <p:extLst>
      <p:ext uri="{BB962C8B-B14F-4D97-AF65-F5344CB8AC3E}">
        <p14:creationId xmlns:p14="http://schemas.microsoft.com/office/powerpoint/2010/main" val="2147056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360</TotalTime>
  <Words>836</Words>
  <Application>Microsoft Office PowerPoint</Application>
  <PresentationFormat>Custom</PresentationFormat>
  <Paragraphs>292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Arial Narrow</vt:lpstr>
      <vt:lpstr>Calibri Light</vt:lpstr>
      <vt:lpstr>Modern Love Caps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Clarke</dc:creator>
  <cp:lastModifiedBy>Caron Harrison</cp:lastModifiedBy>
  <cp:revision>7</cp:revision>
  <cp:lastPrinted>2026-03-13T11:11:20Z</cp:lastPrinted>
  <dcterms:created xsi:type="dcterms:W3CDTF">2024-05-01T10:08:05Z</dcterms:created>
  <dcterms:modified xsi:type="dcterms:W3CDTF">2026-03-13T11:20:38Z</dcterms:modified>
</cp:coreProperties>
</file>